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78" r:id="rId4"/>
  </p:sldMasterIdLst>
  <p:notesMasterIdLst>
    <p:notesMasterId r:id="rId24"/>
  </p:notesMasterIdLst>
  <p:handoutMasterIdLst>
    <p:handoutMasterId r:id="rId25"/>
  </p:handoutMasterIdLst>
  <p:sldIdLst>
    <p:sldId id="314" r:id="rId5"/>
    <p:sldId id="346" r:id="rId6"/>
    <p:sldId id="333" r:id="rId7"/>
    <p:sldId id="337" r:id="rId8"/>
    <p:sldId id="340" r:id="rId9"/>
    <p:sldId id="361" r:id="rId10"/>
    <p:sldId id="349" r:id="rId11"/>
    <p:sldId id="353" r:id="rId12"/>
    <p:sldId id="354" r:id="rId13"/>
    <p:sldId id="355" r:id="rId14"/>
    <p:sldId id="359" r:id="rId15"/>
    <p:sldId id="363" r:id="rId16"/>
    <p:sldId id="356" r:id="rId17"/>
    <p:sldId id="357" r:id="rId18"/>
    <p:sldId id="360" r:id="rId19"/>
    <p:sldId id="351" r:id="rId20"/>
    <p:sldId id="352" r:id="rId21"/>
    <p:sldId id="335" r:id="rId22"/>
    <p:sldId id="332" r:id="rId23"/>
  </p:sldIdLst>
  <p:sldSz cx="12192000" cy="6858000"/>
  <p:notesSz cx="6858000" cy="9144000"/>
  <p:defaultTextStyle>
    <a:defPPr>
      <a:defRPr lang="en-US"/>
    </a:defPPr>
    <a:lvl1pPr marL="0" algn="l" defTabSz="4571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4571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4571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4571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4571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4571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4571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4571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4571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6194743-3C7C-499C-B327-CF08643433A4}">
          <p14:sldIdLst>
            <p14:sldId id="314"/>
            <p14:sldId id="346"/>
            <p14:sldId id="333"/>
            <p14:sldId id="337"/>
            <p14:sldId id="340"/>
            <p14:sldId id="361"/>
            <p14:sldId id="349"/>
            <p14:sldId id="353"/>
            <p14:sldId id="354"/>
            <p14:sldId id="355"/>
            <p14:sldId id="359"/>
            <p14:sldId id="363"/>
            <p14:sldId id="356"/>
            <p14:sldId id="357"/>
            <p14:sldId id="360"/>
            <p14:sldId id="351"/>
            <p14:sldId id="352"/>
            <p14:sldId id="335"/>
            <p14:sldId id="33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F0F0"/>
    <a:srgbClr val="990000"/>
    <a:srgbClr val="F8F8F8"/>
    <a:srgbClr val="FAFAFA"/>
    <a:srgbClr val="EEEEEE"/>
    <a:srgbClr val="E8E8E8"/>
    <a:srgbClr val="DCDC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Estilo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202B0CA-FC54-4496-8BCA-5EF66A818D29}" styleName="Estilo oscuro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067" autoAdjust="0"/>
    <p:restoredTop sz="95033" autoAdjust="0"/>
  </p:normalViewPr>
  <p:slideViewPr>
    <p:cSldViewPr snapToGrid="0" showGuides="1">
      <p:cViewPr varScale="1">
        <p:scale>
          <a:sx n="107" d="100"/>
          <a:sy n="107" d="100"/>
        </p:scale>
        <p:origin x="840" y="10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90" d="100"/>
          <a:sy n="90" d="100"/>
        </p:scale>
        <p:origin x="3774" y="78"/>
      </p:cViewPr>
      <p:guideLst/>
    </p:cSldViewPr>
  </p:notesViewPr>
  <p:gridSpacing cx="1522800" cy="1522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dirty="0"/>
          </a:p>
        </p:txBody>
      </p:sp>
      <p:sp>
        <p:nvSpPr>
          <p:cNvPr id="3" name="Marcador de posición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FAB3E6E3-061B-41A2-BBDC-C5312A04A40A}" type="datetime1">
              <a:rPr lang="es-ES" smtClean="0"/>
              <a:t>28/01/2023</a:t>
            </a:fld>
            <a:endParaRPr lang="es-ES" dirty="0"/>
          </a:p>
        </p:txBody>
      </p:sp>
      <p:sp>
        <p:nvSpPr>
          <p:cNvPr id="4" name="Marcador de posición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B78FE58C-C1A6-4C4C-90C2-B7F5B0504B2D}" type="slidenum">
              <a:rPr lang="es-ES" smtClean="0"/>
              <a:t>‹#›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3460503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noProof="0" dirty="0"/>
          </a:p>
        </p:txBody>
      </p:sp>
      <p:sp>
        <p:nvSpPr>
          <p:cNvPr id="3" name="Marcador de posición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2145992C-CBBF-4F24-8325-F5CB0EAAC0E9}" type="datetime1">
              <a:rPr lang="es-ES" noProof="0" smtClean="0"/>
              <a:t>28/01/2023</a:t>
            </a:fld>
            <a:endParaRPr lang="es-ES" noProof="0" dirty="0"/>
          </a:p>
        </p:txBody>
      </p:sp>
      <p:sp>
        <p:nvSpPr>
          <p:cNvPr id="4" name="Marcador de posición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_tradnl" dirty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 dirty="0"/>
              <a:t>Editar el estilo de texto del patrón</a:t>
            </a:r>
          </a:p>
          <a:p>
            <a:pPr lvl="1" rtl="0"/>
            <a:r>
              <a:rPr lang="es-ES" noProof="0" dirty="0"/>
              <a:t>Segundo nivel</a:t>
            </a:r>
          </a:p>
          <a:p>
            <a:pPr lvl="2" rtl="0"/>
            <a:r>
              <a:rPr lang="es-ES" noProof="0" dirty="0"/>
              <a:t>Tercer nivel</a:t>
            </a:r>
          </a:p>
          <a:p>
            <a:pPr lvl="3" rtl="0"/>
            <a:r>
              <a:rPr lang="es-ES" noProof="0" dirty="0"/>
              <a:t>Cuarto nivel</a:t>
            </a:r>
          </a:p>
          <a:p>
            <a:pPr lvl="4" rtl="0"/>
            <a:r>
              <a:rPr lang="es-ES" noProof="0" dirty="0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noProof="0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10E1E9A-E921-4174-A0FC-51868D7AC568}" type="slidenum">
              <a:rPr lang="es-ES" noProof="0" smtClean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7378600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1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6442160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10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4731247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11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154583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12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290065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13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8936198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14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3305218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15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6024329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16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40318211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17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40517804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18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6413915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19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3819076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2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4123632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3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734233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4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7327562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5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8752246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6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42464429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7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6466084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8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6180162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9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4830532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bienvenida e introdu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20000" y="720000"/>
            <a:ext cx="6840000" cy="2880000"/>
          </a:xfrm>
        </p:spPr>
        <p:txBody>
          <a:bodyPr anchor="t" anchorCtr="0">
            <a:normAutofit/>
          </a:bodyPr>
          <a:lstStyle>
            <a:lvl1pPr algn="l">
              <a:defRPr sz="2600"/>
            </a:lvl1pPr>
          </a:lstStyle>
          <a:p>
            <a:r>
              <a:rPr lang="es-ES" dirty="0"/>
              <a:t>Ingrese aquí el título de la sección, actividad o clase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20000" y="3701988"/>
            <a:ext cx="6840000" cy="1553775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s-ES" dirty="0"/>
              <a:t>Ingrese aquí un texto descriptivo de esta actividad (opcional)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55224D71-97F5-4B9D-B11B-235152E09E96}" type="datetime1">
              <a:rPr lang="es-ES" noProof="0" smtClean="0"/>
              <a:t>28/01/2023</a:t>
            </a:fld>
            <a:endParaRPr lang="es-E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t>‹#›</a:t>
            </a:fld>
            <a:endParaRPr lang="es-ES" noProof="0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64332D5-1933-C57D-42B6-183DC2A4C567}"/>
              </a:ext>
            </a:extLst>
          </p:cNvPr>
          <p:cNvSpPr/>
          <p:nvPr/>
        </p:nvSpPr>
        <p:spPr>
          <a:xfrm>
            <a:off x="720000" y="5598000"/>
            <a:ext cx="613813" cy="540000"/>
          </a:xfrm>
          <a:prstGeom prst="roundRect">
            <a:avLst/>
          </a:prstGeom>
          <a:solidFill>
            <a:srgbClr val="99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37EDCC3F-5122-AA78-5970-BD245E579433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27652" y="5598000"/>
            <a:ext cx="4320000" cy="540000"/>
          </a:xfrm>
          <a:solidFill>
            <a:schemeClr val="bg1">
              <a:lumMod val="75000"/>
            </a:schemeClr>
          </a:solidFill>
        </p:spPr>
        <p:txBody>
          <a:bodyPr anchor="ctr" anchorCtr="0">
            <a:noAutofit/>
          </a:bodyPr>
          <a:lstStyle>
            <a:lvl1pPr marL="0" indent="0">
              <a:buNone/>
              <a:defRPr sz="1800">
                <a:solidFill>
                  <a:schemeClr val="bg1">
                    <a:lumMod val="10000"/>
                  </a:schemeClr>
                </a:solidFill>
                <a:latin typeface="+mn-lt"/>
              </a:defRPr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r>
              <a:rPr lang="en-US" sz="18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Ingrese</a:t>
            </a:r>
            <a:r>
              <a:rPr lang="en-US" sz="1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aquí</a:t>
            </a:r>
            <a:r>
              <a:rPr lang="en-US" sz="1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su</a:t>
            </a:r>
            <a:r>
              <a:rPr lang="en-US" sz="1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nombre</a:t>
            </a:r>
            <a:r>
              <a:rPr lang="en-US" sz="1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(</a:t>
            </a:r>
            <a:r>
              <a:rPr lang="en-US" sz="18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requerido</a:t>
            </a:r>
            <a:r>
              <a:rPr lang="en-US" sz="1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292397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 con exposi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s-ES" dirty="0"/>
              <a:t>Ingrese aquí el subtítulo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2AB3A384-AAB1-4A76-A43B-EFE930A802BF}" type="datetime1">
              <a:rPr lang="es-ES" noProof="0" smtClean="0"/>
              <a:t>28/01/2023</a:t>
            </a:fld>
            <a:endParaRPr lang="es-ES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536668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 sin exposi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720000"/>
            <a:ext cx="10753200" cy="2160000"/>
          </a:xfrm>
        </p:spPr>
        <p:txBody>
          <a:bodyPr/>
          <a:lstStyle/>
          <a:p>
            <a:r>
              <a:rPr lang="es-ES" dirty="0"/>
              <a:t>Ingrese aquí el subtítulo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95F109E8-29A7-4A4D-BBAF-954B5246DC6B}" type="datetime1">
              <a:rPr lang="es-ES" noProof="0" smtClean="0"/>
              <a:t>28/01/2023</a:t>
            </a:fld>
            <a:endParaRPr lang="es-ES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318467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3EDF4B7F-437B-43B6-8193-868254AADFEB}" type="datetime1">
              <a:rPr lang="es-ES" noProof="0" smtClean="0"/>
              <a:t>28/01/2023</a:t>
            </a:fld>
            <a:endParaRPr lang="es-ES" noProof="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491661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 sin exposi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19999" y="720000"/>
            <a:ext cx="4140000" cy="810000"/>
          </a:xfrm>
        </p:spPr>
        <p:txBody>
          <a:bodyPr anchor="t" anchorCtr="0">
            <a:normAutofit/>
          </a:bodyPr>
          <a:lstStyle>
            <a:lvl1pPr>
              <a:defRPr sz="2600"/>
            </a:lvl1pPr>
          </a:lstStyle>
          <a:p>
            <a:r>
              <a:rPr lang="es-ES" dirty="0"/>
              <a:t>Ingrese aquí el subtítulo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720001"/>
            <a:ext cx="6288812" cy="5409468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20000" y="1719468"/>
            <a:ext cx="4139999" cy="44100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s-ES" dirty="0"/>
              <a:t>Ingrese aquí el texto descriptivo de la imagen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5FD9D2A0-9803-4B3F-A6B6-606959F35242}" type="datetime1">
              <a:rPr lang="es-ES" noProof="0" smtClean="0"/>
              <a:t>28/01/2023</a:t>
            </a:fld>
            <a:endParaRPr lang="es-E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pPr rtl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1781988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 con exposi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720000"/>
            <a:ext cx="6840000" cy="810000"/>
          </a:xfrm>
        </p:spPr>
        <p:txBody>
          <a:bodyPr anchor="t" anchorCtr="0">
            <a:noAutofit/>
          </a:bodyPr>
          <a:lstStyle>
            <a:lvl1pPr>
              <a:defRPr sz="2600"/>
            </a:lvl1pPr>
          </a:lstStyle>
          <a:p>
            <a:r>
              <a:rPr lang="es-ES" dirty="0"/>
              <a:t>Ingrese aquí el subtítulo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19999" y="2340002"/>
            <a:ext cx="6840000" cy="3797998"/>
          </a:xfrm>
        </p:spPr>
        <p:txBody>
          <a:bodyPr anchor="t">
            <a:normAutofit/>
          </a:bodyPr>
          <a:lstStyle>
            <a:lvl1pPr marL="0" indent="0">
              <a:buNone/>
              <a:defRPr sz="24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s-ES" dirty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20000" y="1530001"/>
            <a:ext cx="6840000" cy="8100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s-ES" dirty="0"/>
              <a:t>Ingrese aquí el texto descriptivo de la imagen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B48CB6FA-6884-4007-A174-A67BE7A1CA93}" type="datetime1">
              <a:rPr lang="es-ES" noProof="0" smtClean="0"/>
              <a:t>28/01/2023</a:t>
            </a:fld>
            <a:endParaRPr lang="es-E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pPr rtl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8622993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 sin exposi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720000"/>
            <a:ext cx="4140000" cy="810000"/>
          </a:xfrm>
        </p:spPr>
        <p:txBody>
          <a:bodyPr anchor="t" anchorCtr="0">
            <a:noAutofit/>
          </a:bodyPr>
          <a:lstStyle>
            <a:lvl1pPr>
              <a:defRPr sz="2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720000"/>
            <a:ext cx="6288812" cy="5417999"/>
          </a:xfrm>
        </p:spPr>
        <p:txBody>
          <a:bodyPr anchor="t">
            <a:normAutofit/>
          </a:bodyPr>
          <a:lstStyle>
            <a:lvl1pPr marL="0" indent="0">
              <a:buNone/>
              <a:defRPr sz="24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s-ES" dirty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0000" y="1729408"/>
            <a:ext cx="4140000" cy="4408591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DCA87387-1199-4F13-92EC-EA845724990E}" type="datetime1">
              <a:rPr lang="es-ES" noProof="0" smtClean="0"/>
              <a:t>28/01/2023</a:t>
            </a:fld>
            <a:endParaRPr lang="es-E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pPr rtl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9221854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0277B9E3-6C0A-45A5-BAE5-CD19B242173D}" type="datetime1">
              <a:rPr lang="es-ES" noProof="0" smtClean="0"/>
              <a:t>28/01/2023</a:t>
            </a:fld>
            <a:endParaRPr lang="es-E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pPr rtl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87572471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6"/>
            <a:ext cx="2628900" cy="5811839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6"/>
            <a:ext cx="7734300" cy="5811839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AB41DD2C-FA4F-413E-A1B5-23565A0780B7}" type="datetime1">
              <a:rPr lang="es-ES" noProof="0" smtClean="0"/>
              <a:t>28/01/2023</a:t>
            </a:fld>
            <a:endParaRPr lang="es-E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pPr rtl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8589317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 con exposi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719999"/>
            <a:ext cx="6840000" cy="810000"/>
          </a:xfrm>
        </p:spPr>
        <p:txBody>
          <a:bodyPr anchor="b" anchorCtr="0">
            <a:normAutofit/>
          </a:bodyPr>
          <a:lstStyle>
            <a:lvl1pPr>
              <a:defRPr sz="2600"/>
            </a:lvl1pPr>
          </a:lstStyle>
          <a:p>
            <a:r>
              <a:rPr lang="es-ES" dirty="0"/>
              <a:t>Ingrese aquí un subtítulo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0" y="1620000"/>
            <a:ext cx="6840000" cy="459000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20000" y="6356351"/>
            <a:ext cx="2743200" cy="365125"/>
          </a:xfrm>
        </p:spPr>
        <p:txBody>
          <a:bodyPr/>
          <a:lstStyle/>
          <a:p>
            <a:pPr rtl="0"/>
            <a:fld id="{0D82DBE2-B5E9-4999-A9C0-55ED93FCE73D}" type="datetime1">
              <a:rPr lang="es-ES" noProof="0" smtClean="0"/>
              <a:t>28/01/2023</a:t>
            </a:fld>
            <a:endParaRPr lang="es-E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pPr rtl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8158087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 sin exposi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719999"/>
            <a:ext cx="10753200" cy="810000"/>
          </a:xfrm>
        </p:spPr>
        <p:txBody>
          <a:bodyPr anchor="b" anchorCtr="0">
            <a:normAutofit/>
          </a:bodyPr>
          <a:lstStyle>
            <a:lvl1pPr>
              <a:defRPr sz="2600"/>
            </a:lvl1pPr>
          </a:lstStyle>
          <a:p>
            <a:r>
              <a:rPr lang="es-ES" dirty="0"/>
              <a:t>Ingrese aquí un subtítulo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0" y="1620000"/>
            <a:ext cx="10753200" cy="459000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20000" y="6356351"/>
            <a:ext cx="2743200" cy="365125"/>
          </a:xfrm>
        </p:spPr>
        <p:txBody>
          <a:bodyPr/>
          <a:lstStyle/>
          <a:p>
            <a:pPr rtl="0"/>
            <a:fld id="{89B7BC24-C90D-4DAD-A6CB-BBA58C4D57BB}" type="datetime1">
              <a:rPr lang="es-ES" noProof="0" smtClean="0"/>
              <a:t>28/01/2023</a:t>
            </a:fld>
            <a:endParaRPr lang="es-E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pPr rtl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5099722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 con exposi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1709740"/>
            <a:ext cx="6840000" cy="2852737"/>
          </a:xfrm>
        </p:spPr>
        <p:txBody>
          <a:bodyPr anchor="b">
            <a:normAutofit/>
          </a:bodyPr>
          <a:lstStyle>
            <a:lvl1pPr>
              <a:defRPr sz="2600"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Ingrese aquí el subtítulo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720000" y="4643020"/>
            <a:ext cx="6840000" cy="1446631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dirty="0"/>
              <a:t>Ingrese aquí una breve descripción del alcance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217D4995-77A4-48E5-92B1-2DC992A39FBB}" type="datetime1">
              <a:rPr lang="es-ES" noProof="0" smtClean="0"/>
              <a:t>28/01/2023</a:t>
            </a:fld>
            <a:endParaRPr lang="es-E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33937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 sin exposi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1709740"/>
            <a:ext cx="10753200" cy="2852737"/>
          </a:xfrm>
        </p:spPr>
        <p:txBody>
          <a:bodyPr anchor="b">
            <a:normAutofit/>
          </a:bodyPr>
          <a:lstStyle>
            <a:lvl1pPr>
              <a:defRPr sz="2600"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Ingrese aquí el subtítulo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720000" y="4651898"/>
            <a:ext cx="10753200" cy="1437753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dirty="0"/>
              <a:t>Ingrese aquí una breve descripción del alcance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AE8112B3-1F24-452F-80DE-56BF301098EC}" type="datetime1">
              <a:rPr lang="es-ES" noProof="0" smtClean="0"/>
              <a:t>28/01/2023</a:t>
            </a:fld>
            <a:endParaRPr lang="es-E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733040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 con exposi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720000"/>
            <a:ext cx="6840000" cy="810000"/>
          </a:xfrm>
        </p:spPr>
        <p:txBody>
          <a:bodyPr anchor="b" anchorCtr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Ingrese aquí el subtítulo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00" y="1710000"/>
            <a:ext cx="3330000" cy="441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30000" y="1710000"/>
            <a:ext cx="3330000" cy="441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39B46DA2-8C2E-44C4-A865-CD3D33CFD45F}" type="datetime1">
              <a:rPr lang="es-ES" noProof="0" smtClean="0"/>
              <a:t>28/01/2023</a:t>
            </a:fld>
            <a:endParaRPr lang="es-E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pPr rtl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1261679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 sin exposi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720000"/>
            <a:ext cx="10753200" cy="810000"/>
          </a:xfrm>
        </p:spPr>
        <p:txBody>
          <a:bodyPr anchor="b" anchorCtr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Ingrese aquí el subtítulo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00" y="1710000"/>
            <a:ext cx="5220000" cy="441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52002" y="1710000"/>
            <a:ext cx="5220000" cy="441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D1525062-C568-4AE5-A98F-45E6D6D3E9AC}" type="datetime1">
              <a:rPr lang="es-ES" noProof="0" smtClean="0"/>
              <a:t>28/01/2023</a:t>
            </a:fld>
            <a:endParaRPr lang="es-E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pPr rtl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9606891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 con exposi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720000"/>
            <a:ext cx="6840000" cy="810000"/>
          </a:xfrm>
        </p:spPr>
        <p:txBody>
          <a:bodyPr anchor="b" anchorCtr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Ingrese aquí el subtítulo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719999" y="1681163"/>
            <a:ext cx="3330000" cy="82391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s-ES" dirty="0"/>
              <a:t>Subtítulo primer elemento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999" y="2656238"/>
            <a:ext cx="3330000" cy="3481762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230000" y="1696688"/>
            <a:ext cx="3330000" cy="823912"/>
          </a:xfrm>
        </p:spPr>
        <p:txBody>
          <a:bodyPr anchor="b"/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s-ES" dirty="0"/>
              <a:t>Subtítulo segundo elemento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30000" y="2687287"/>
            <a:ext cx="3330000" cy="3466237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EBA81B0-EA87-4E7B-A74D-942650D6BCED}" type="datetime1">
              <a:rPr lang="es-ES" noProof="0" smtClean="0"/>
              <a:t>28/01/2023</a:t>
            </a:fld>
            <a:endParaRPr lang="es-ES" noProof="0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pPr rtl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4608163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 sin exposi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720000"/>
            <a:ext cx="10753200" cy="810000"/>
          </a:xfrm>
        </p:spPr>
        <p:txBody>
          <a:bodyPr anchor="b" anchorCtr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Ingrese aquí el subtítulo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719999" y="1681163"/>
            <a:ext cx="5220000" cy="82391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s-ES" dirty="0"/>
              <a:t>Subtítulo primer elemento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999" y="2656237"/>
            <a:ext cx="5220000" cy="3481763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252000" y="1681163"/>
            <a:ext cx="5220000" cy="823912"/>
          </a:xfrm>
        </p:spPr>
        <p:txBody>
          <a:bodyPr anchor="b"/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s-ES" dirty="0"/>
              <a:t>Subtítulo segundo elemento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52000" y="2656238"/>
            <a:ext cx="5220000" cy="3481763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6653BDA-CE15-46D4-A5A4-C9E9758DEFB2}" type="datetime1">
              <a:rPr lang="es-ES" noProof="0" smtClean="0"/>
              <a:t>28/01/2023</a:t>
            </a:fld>
            <a:endParaRPr lang="es-ES" noProof="0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pPr rtl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42839666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20000" y="720000"/>
            <a:ext cx="6840000" cy="21600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0000" y="2880000"/>
            <a:ext cx="6840000" cy="216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0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72696FBB-EB5C-4293-9014-59E70AE1A5E6}" type="datetime1">
              <a:rPr lang="es-ES" noProof="0" smtClean="0"/>
              <a:t>28/01/2023</a:t>
            </a:fld>
            <a:endParaRPr lang="es-E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288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71B7BAC7-FE87-40F6-AA24-4F4685D1B022}" type="slidenum">
              <a:rPr lang="es-ES" noProof="0" smtClean="0"/>
              <a:pPr rtl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1627691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9" r:id="rId1"/>
    <p:sldLayoutId id="2147483780" r:id="rId2"/>
    <p:sldLayoutId id="2147483790" r:id="rId3"/>
    <p:sldLayoutId id="2147483781" r:id="rId4"/>
    <p:sldLayoutId id="2147483791" r:id="rId5"/>
    <p:sldLayoutId id="2147483782" r:id="rId6"/>
    <p:sldLayoutId id="2147483792" r:id="rId7"/>
    <p:sldLayoutId id="2147483783" r:id="rId8"/>
    <p:sldLayoutId id="2147483793" r:id="rId9"/>
    <p:sldLayoutId id="2147483784" r:id="rId10"/>
    <p:sldLayoutId id="2147483794" r:id="rId11"/>
    <p:sldLayoutId id="2147483785" r:id="rId12"/>
    <p:sldLayoutId id="2147483786" r:id="rId13"/>
    <p:sldLayoutId id="2147483787" r:id="rId14"/>
    <p:sldLayoutId id="2147483795" r:id="rId15"/>
    <p:sldLayoutId id="2147483788" r:id="rId16"/>
    <p:sldLayoutId id="2147483789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2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6FFE5A-2FB8-AE9F-1D0D-204792F34E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2276" y="2866472"/>
            <a:ext cx="9387447" cy="1125055"/>
          </a:xfrm>
        </p:spPr>
        <p:txBody>
          <a:bodyPr anchor="t" anchorCtr="0">
            <a:noAutofit/>
          </a:bodyPr>
          <a:lstStyle/>
          <a:p>
            <a:pPr algn="ctr"/>
            <a:r>
              <a:rPr lang="es-CO" sz="3600" b="1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Descarga </a:t>
            </a:r>
            <a:r>
              <a:rPr lang="es-CO" sz="36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y procesamiento de modelo digital de elevación - DEM - </a:t>
            </a:r>
            <a:r>
              <a:rPr lang="es-CO" sz="3600" b="1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ALOS PALSAR</a:t>
            </a:r>
            <a:r>
              <a:rPr lang="es-CO" sz="36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(</a:t>
            </a:r>
            <a:r>
              <a:rPr lang="es-CO" sz="3600" b="1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12.5 m</a:t>
            </a:r>
            <a:r>
              <a:rPr lang="es-CO" sz="36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)</a:t>
            </a:r>
            <a:endParaRPr lang="en-US" sz="3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1DB9E084-28B8-DC3F-A193-7DE7F45A04E2}"/>
              </a:ext>
            </a:extLst>
          </p:cNvPr>
          <p:cNvSpPr txBox="1">
            <a:spLocks/>
          </p:cNvSpPr>
          <p:nvPr/>
        </p:nvSpPr>
        <p:spPr>
          <a:xfrm>
            <a:off x="0" y="6410961"/>
            <a:ext cx="12192000" cy="447039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chemeClr val="bg1">
                    <a:lumMod val="25000"/>
                  </a:schemeClr>
                </a:solidFill>
                <a:latin typeface="+mn-lt"/>
                <a:ea typeface="Segoe UI Black" panose="020B0A02040204020203" pitchFamily="34" charset="0"/>
                <a:cs typeface="Segoe UI" panose="020B0502040204020203" pitchFamily="34" charset="0"/>
              </a:rPr>
              <a:t>github.com/rcfdtools/R.LTWB</a:t>
            </a:r>
            <a:endParaRPr lang="es-CO" sz="2000" dirty="0">
              <a:solidFill>
                <a:schemeClr val="bg1">
                  <a:lumMod val="25000"/>
                </a:schemeClr>
              </a:solidFill>
              <a:latin typeface="+mn-lt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2AD67B17-5A76-A6EC-F317-9014601168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0000" y="270000"/>
            <a:ext cx="1800000" cy="618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1294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6371">
        <p:fade/>
      </p:transition>
    </mc:Choice>
    <mc:Fallback>
      <p:transition spd="med" advTm="6371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R.LTWB">
            <a:extLst>
              <a:ext uri="{FF2B5EF4-FFF2-40B4-BE49-F238E27FC236}">
                <a16:creationId xmlns:a16="http://schemas.microsoft.com/office/drawing/2014/main" id="{742191A0-4202-3295-69C0-7DBCA88CF4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46029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7700">
        <p:fade/>
      </p:transition>
    </mc:Choice>
    <mc:Fallback>
      <p:transition spd="med" advTm="770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R.LTWB">
            <a:extLst>
              <a:ext uri="{FF2B5EF4-FFF2-40B4-BE49-F238E27FC236}">
                <a16:creationId xmlns:a16="http://schemas.microsoft.com/office/drawing/2014/main" id="{3F099EFE-A502-E795-CACA-3005CEE4D5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32667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903">
        <p:fade/>
      </p:transition>
    </mc:Choice>
    <mc:Fallback>
      <p:transition spd="med" advTm="3903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>
            <a:extLst>
              <a:ext uri="{FF2B5EF4-FFF2-40B4-BE49-F238E27FC236}">
                <a16:creationId xmlns:a16="http://schemas.microsoft.com/office/drawing/2014/main" id="{A27D5E8D-9945-76BF-9902-32BFD1840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9420" y="1632456"/>
            <a:ext cx="6953160" cy="3720367"/>
          </a:xfrm>
        </p:spPr>
        <p:txBody>
          <a:bodyPr anchor="t" anchorCtr="0">
            <a:noAutofit/>
          </a:bodyPr>
          <a:lstStyle/>
          <a:p>
            <a:r>
              <a:rPr lang="es-ES" sz="2400" b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Secuencias:</a:t>
            </a:r>
            <a:br>
              <a:rPr lang="es-ES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r>
              <a:rPr lang="es-ES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ALPSRP27381, ALPSRP27308,</a:t>
            </a:r>
            <a:br>
              <a:rPr lang="es-ES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r>
              <a:rPr lang="es-ES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ALPSRP27133, ALPSRP26885</a:t>
            </a:r>
            <a:br>
              <a:rPr lang="es-ES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br>
              <a:rPr lang="es-ES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r>
              <a:rPr lang="es-ES" sz="2400" b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Rango de fechas: </a:t>
            </a:r>
            <a:br>
              <a:rPr lang="es-ES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r>
              <a:rPr lang="es-CO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entre el 10 de febrero y el 22 de marzo de 2011</a:t>
            </a:r>
            <a:br>
              <a:rPr lang="es-CO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br>
              <a:rPr lang="es-CO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r>
              <a:rPr lang="es-CO" sz="22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Se obtienen 38 imágenes coincidentes sobre el polígono de la zona de estudio, 23 dentro del rango de fechas indicado, de las cuales 18 corresponden a imágenes únicas.</a:t>
            </a:r>
          </a:p>
        </p:txBody>
      </p:sp>
      <p:pic>
        <p:nvPicPr>
          <p:cNvPr id="2" name="Graphic 1" descr="Rocket outline">
            <a:extLst>
              <a:ext uri="{FF2B5EF4-FFF2-40B4-BE49-F238E27FC236}">
                <a16:creationId xmlns:a16="http://schemas.microsoft.com/office/drawing/2014/main" id="{43BD3494-9EEE-2F7B-FEF3-89E8690BA3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61597" y="1587631"/>
            <a:ext cx="540000" cy="540000"/>
          </a:xfrm>
          <a:prstGeom prst="rect">
            <a:avLst/>
          </a:prstGeom>
        </p:spPr>
      </p:pic>
      <p:pic>
        <p:nvPicPr>
          <p:cNvPr id="3" name="Graphic 2" descr="Rocket outline">
            <a:extLst>
              <a:ext uri="{FF2B5EF4-FFF2-40B4-BE49-F238E27FC236}">
                <a16:creationId xmlns:a16="http://schemas.microsoft.com/office/drawing/2014/main" id="{67C3D191-70DD-8A70-18C0-501FCA48EB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61597" y="2885272"/>
            <a:ext cx="540000" cy="540000"/>
          </a:xfrm>
          <a:prstGeom prst="rect">
            <a:avLst/>
          </a:prstGeom>
        </p:spPr>
      </p:pic>
      <p:pic>
        <p:nvPicPr>
          <p:cNvPr id="7" name="Graphic 6" descr="Rocket outline">
            <a:extLst>
              <a:ext uri="{FF2B5EF4-FFF2-40B4-BE49-F238E27FC236}">
                <a16:creationId xmlns:a16="http://schemas.microsoft.com/office/drawing/2014/main" id="{856739E7-B7B4-391D-8F7B-60308265E2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61597" y="3871735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1913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5002">
        <p:fade/>
      </p:transition>
    </mc:Choice>
    <mc:Fallback>
      <p:transition spd="med" advTm="15002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R.LTWB">
            <a:extLst>
              <a:ext uri="{FF2B5EF4-FFF2-40B4-BE49-F238E27FC236}">
                <a16:creationId xmlns:a16="http://schemas.microsoft.com/office/drawing/2014/main" id="{6DF209CC-7A48-932C-B6FA-034A49847C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12381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6292">
        <p:fade/>
      </p:transition>
    </mc:Choice>
    <mc:Fallback>
      <p:transition spd="med" advTm="6292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R.LTWB">
            <a:extLst>
              <a:ext uri="{FF2B5EF4-FFF2-40B4-BE49-F238E27FC236}">
                <a16:creationId xmlns:a16="http://schemas.microsoft.com/office/drawing/2014/main" id="{194079A3-4B1E-166C-2FF2-B85CBACFFB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5521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1469">
        <p:fade/>
      </p:transition>
    </mc:Choice>
    <mc:Fallback>
      <p:transition spd="med" advTm="11469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R.LTWB">
            <a:extLst>
              <a:ext uri="{FF2B5EF4-FFF2-40B4-BE49-F238E27FC236}">
                <a16:creationId xmlns:a16="http://schemas.microsoft.com/office/drawing/2014/main" id="{2661B8BA-32F2-250E-2707-AC0C2422BC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28925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8519">
        <p:fade/>
      </p:transition>
    </mc:Choice>
    <mc:Fallback>
      <p:transition spd="med" advTm="8519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1F1C5F-080A-39E7-EE8E-E3BC1FA08D55}"/>
              </a:ext>
            </a:extLst>
          </p:cNvPr>
          <p:cNvSpPr txBox="1">
            <a:spLocks/>
          </p:cNvSpPr>
          <p:nvPr/>
        </p:nvSpPr>
        <p:spPr>
          <a:xfrm>
            <a:off x="1402276" y="3120286"/>
            <a:ext cx="9387447" cy="617427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3200" dirty="0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Actividades</a:t>
            </a:r>
            <a:r>
              <a:rPr lang="es-ES" sz="3200" b="1" dirty="0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complementarias</a:t>
            </a:r>
            <a:endParaRPr lang="en-US" sz="3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91317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4596">
        <p:fade/>
      </p:transition>
    </mc:Choice>
    <mc:Fallback>
      <p:transition spd="med" advTm="4596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>
            <a:extLst>
              <a:ext uri="{FF2B5EF4-FFF2-40B4-BE49-F238E27FC236}">
                <a16:creationId xmlns:a16="http://schemas.microsoft.com/office/drawing/2014/main" id="{A27D5E8D-9945-76BF-9902-32BFD1840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1703" y="2758888"/>
            <a:ext cx="7388593" cy="1481418"/>
          </a:xfrm>
        </p:spPr>
        <p:txBody>
          <a:bodyPr anchor="t" anchorCtr="0">
            <a:noAutofit/>
          </a:bodyPr>
          <a:lstStyle/>
          <a:p>
            <a:pPr algn="ctr"/>
            <a:r>
              <a:rPr lang="es-CO" sz="24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En la guía de clase, se encuentran listadas las </a:t>
            </a:r>
            <a:r>
              <a:rPr lang="es-CO" sz="2400" b="1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actividades adicionales</a:t>
            </a:r>
            <a:r>
              <a:rPr lang="es-CO" sz="24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que los estudiantes deben desarrollar y documentar para </a:t>
            </a:r>
            <a:r>
              <a:rPr lang="es-CO" sz="2400" b="1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complementar</a:t>
            </a:r>
            <a:r>
              <a:rPr lang="es-CO" sz="24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los </a:t>
            </a:r>
            <a:r>
              <a:rPr lang="es-CO" sz="2400" b="1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conocimientos y alcances</a:t>
            </a:r>
            <a:r>
              <a:rPr lang="es-CO" sz="24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definidos en este curso.</a:t>
            </a:r>
            <a:br>
              <a:rPr lang="es-CO" sz="24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</a:br>
            <a:endParaRPr lang="es-CO" sz="2400" dirty="0">
              <a:effectLst/>
              <a:latin typeface="Segoe UI" panose="020B0502040204020203" pitchFamily="34" charset="0"/>
              <a:ea typeface="Calibri" panose="020F0502020204030204" pitchFamily="34" charset="0"/>
              <a:cs typeface="Segoe UI" panose="020B0502040204020203" pitchFamily="34" charset="0"/>
            </a:endParaRPr>
          </a:p>
        </p:txBody>
      </p:sp>
      <p:pic>
        <p:nvPicPr>
          <p:cNvPr id="3" name="Graphic 2" descr="Pencil outline">
            <a:extLst>
              <a:ext uri="{FF2B5EF4-FFF2-40B4-BE49-F238E27FC236}">
                <a16:creationId xmlns:a16="http://schemas.microsoft.com/office/drawing/2014/main" id="{5F08D159-B017-469F-903F-B7D69E2885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35999" y="2038888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759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8677">
        <p:fade/>
      </p:transition>
    </mc:Choice>
    <mc:Fallback>
      <p:transition spd="med" advTm="8677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>
            <a:extLst>
              <a:ext uri="{FF2B5EF4-FFF2-40B4-BE49-F238E27FC236}">
                <a16:creationId xmlns:a16="http://schemas.microsoft.com/office/drawing/2014/main" id="{A27D5E8D-9945-76BF-9902-32BFD1840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5518" y="3017884"/>
            <a:ext cx="8280964" cy="1661692"/>
          </a:xfrm>
        </p:spPr>
        <p:txBody>
          <a:bodyPr anchor="t" anchorCtr="0">
            <a:normAutofit fontScale="90000"/>
          </a:bodyPr>
          <a:lstStyle/>
          <a:p>
            <a:pPr algn="ctr"/>
            <a:r>
              <a:rPr lang="es-CO" sz="2400" i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Para completar la descarga y procesamiento del modelo digital de elevación ALOS PALSAR, consulta la guía de clase detallada de esta actividad. Si necesitas ayuda, da clic en el enlace Ayuda o Colabora, que se encuentra en el enlace adjunto de la descripción.</a:t>
            </a:r>
          </a:p>
        </p:txBody>
      </p:sp>
      <p:pic>
        <p:nvPicPr>
          <p:cNvPr id="7" name="Graphic 6" descr="Brain in head outline">
            <a:extLst>
              <a:ext uri="{FF2B5EF4-FFF2-40B4-BE49-F238E27FC236}">
                <a16:creationId xmlns:a16="http://schemas.microsoft.com/office/drawing/2014/main" id="{558C73EA-685A-D995-6DC5-F9B5971A5A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38800" y="210348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8541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9965">
        <p:fade/>
      </p:transition>
    </mc:Choice>
    <mc:Fallback>
      <p:transition spd="med" advTm="9965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EB25DE-F807-950C-2C5E-1A42B7358C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227320"/>
            <a:ext cx="12192000" cy="457200"/>
          </a:xfrm>
        </p:spPr>
        <p:txBody>
          <a:bodyPr anchor="t" anchorCtr="0">
            <a:noAutofit/>
          </a:bodyPr>
          <a:lstStyle/>
          <a:p>
            <a:pPr algn="ctr"/>
            <a:r>
              <a:rPr lang="es-ES" sz="2000" dirty="0">
                <a:solidFill>
                  <a:schemeClr val="bg1">
                    <a:lumMod val="25000"/>
                  </a:schemeClr>
                </a:solidFill>
                <a:latin typeface="+mn-lt"/>
                <a:ea typeface="Segoe UI Black" panose="020B0A02040204020203" pitchFamily="34" charset="0"/>
                <a:cs typeface="Segoe UI" panose="020B0502040204020203" pitchFamily="34" charset="0"/>
              </a:rPr>
              <a:t>github.com/rcfdtools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A7AB407-904A-E151-6C67-5DFCB5F840AF}"/>
              </a:ext>
            </a:extLst>
          </p:cNvPr>
          <p:cNvSpPr>
            <a:spLocks noChangeAspect="1"/>
          </p:cNvSpPr>
          <p:nvPr/>
        </p:nvSpPr>
        <p:spPr>
          <a:xfrm>
            <a:off x="4296000" y="1627320"/>
            <a:ext cx="3600000" cy="3600000"/>
          </a:xfrm>
          <a:prstGeom prst="ellipse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1495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7028">
        <p:fade/>
      </p:transition>
    </mc:Choice>
    <mc:Fallback>
      <p:transition spd="med" advTm="702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>
            <a:extLst>
              <a:ext uri="{FF2B5EF4-FFF2-40B4-BE49-F238E27FC236}">
                <a16:creationId xmlns:a16="http://schemas.microsoft.com/office/drawing/2014/main" id="{A27D5E8D-9945-76BF-9902-32BFD1840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4817" y="2724444"/>
            <a:ext cx="9542365" cy="1409111"/>
          </a:xfrm>
        </p:spPr>
        <p:txBody>
          <a:bodyPr anchor="t" anchorCtr="0">
            <a:noAutofit/>
          </a:bodyPr>
          <a:lstStyle/>
          <a:p>
            <a:pPr algn="ctr"/>
            <a:r>
              <a:rPr lang="es-CO" sz="2400" b="1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ALOS </a:t>
            </a:r>
            <a:r>
              <a:rPr lang="es-CO" sz="2400" b="1" dirty="0" err="1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Phased</a:t>
            </a:r>
            <a:r>
              <a:rPr lang="es-CO" sz="2400" b="1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Array </a:t>
            </a:r>
            <a:r>
              <a:rPr lang="es-CO" sz="2400" b="1" dirty="0" err="1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type</a:t>
            </a:r>
            <a:r>
              <a:rPr lang="es-CO" sz="2400" b="1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L-band </a:t>
            </a:r>
            <a:r>
              <a:rPr lang="es-CO" sz="2400" b="1" dirty="0" err="1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Synthetic</a:t>
            </a:r>
            <a:r>
              <a:rPr lang="es-CO" sz="2400" b="1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</a:t>
            </a:r>
            <a:r>
              <a:rPr lang="es-CO" sz="2400" b="1" dirty="0" err="1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Aperture</a:t>
            </a:r>
            <a:r>
              <a:rPr lang="es-CO" sz="2400" b="1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Radar</a:t>
            </a:r>
            <a:r>
              <a:rPr lang="es-CO" sz="24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, es uno de los instrumentos de observación avanzada de la superficie terrestre, que permite entre otros, obtener un modelo digital de la tierra en alta resolución.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5B675E-16BB-9ED6-926E-600768D0DE0F}"/>
              </a:ext>
            </a:extLst>
          </p:cNvPr>
          <p:cNvSpPr txBox="1">
            <a:spLocks/>
          </p:cNvSpPr>
          <p:nvPr/>
        </p:nvSpPr>
        <p:spPr>
          <a:xfrm>
            <a:off x="7870608" y="6562164"/>
            <a:ext cx="4321392" cy="29583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 fontScale="85000" lnSpcReduction="10000"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CO" sz="1200" i="1" dirty="0">
                <a:solidFill>
                  <a:srgbClr val="24292F"/>
                </a:solidFill>
                <a:cs typeface="Segoe UI" panose="020B0502040204020203" pitchFamily="34" charset="0"/>
              </a:rPr>
              <a:t>Imagen tomada de https://asf.alaska.edu/data-sets/sar-data-sets/alos-palsar/</a:t>
            </a:r>
            <a:endParaRPr lang="es-CO" sz="2000" b="1" i="1" dirty="0">
              <a:solidFill>
                <a:schemeClr val="bg1">
                  <a:lumMod val="25000"/>
                </a:schemeClr>
              </a:solidFill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B3C4A61-896B-4FB9-EEE7-7C70B2CAC4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200000">
            <a:off x="-3090087" y="3090087"/>
            <a:ext cx="6858002" cy="677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5635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7869">
        <p:fade/>
      </p:transition>
    </mc:Choice>
    <mc:Fallback>
      <p:transition spd="med" advTm="7869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1F1C5F-080A-39E7-EE8E-E3BC1FA08D55}"/>
              </a:ext>
            </a:extLst>
          </p:cNvPr>
          <p:cNvSpPr txBox="1">
            <a:spLocks/>
          </p:cNvSpPr>
          <p:nvPr/>
        </p:nvSpPr>
        <p:spPr>
          <a:xfrm>
            <a:off x="1402276" y="3147949"/>
            <a:ext cx="9387447" cy="562101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3200" b="1" dirty="0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Objetivos</a:t>
            </a:r>
            <a:endParaRPr lang="en-US" sz="32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58889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746">
        <p:fade/>
      </p:transition>
    </mc:Choice>
    <mc:Fallback>
      <p:transition spd="med" advTm="2746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>
            <a:extLst>
              <a:ext uri="{FF2B5EF4-FFF2-40B4-BE49-F238E27FC236}">
                <a16:creationId xmlns:a16="http://schemas.microsoft.com/office/drawing/2014/main" id="{A27D5E8D-9945-76BF-9902-32BFD1840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5173" y="1657006"/>
            <a:ext cx="8281653" cy="3529490"/>
          </a:xfrm>
        </p:spPr>
        <p:txBody>
          <a:bodyPr anchor="t" anchorCtr="0">
            <a:noAutofit/>
          </a:bodyPr>
          <a:lstStyle/>
          <a:p>
            <a:r>
              <a:rPr lang="es-ES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Descargar manualmente imágenes de terreno para la zona de estudio.</a:t>
            </a:r>
            <a:br>
              <a:rPr lang="es-ES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br>
              <a:rPr lang="es-ES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r>
              <a:rPr lang="es-ES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Descargar masivamente imágenes desde la consola </a:t>
            </a:r>
            <a:r>
              <a:rPr lang="es-ES" sz="2400" dirty="0" err="1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Cygwin</a:t>
            </a:r>
            <a:r>
              <a:rPr lang="es-ES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a través del script downloadALOS.sh.</a:t>
            </a:r>
            <a:br>
              <a:rPr lang="es-ES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br>
              <a:rPr lang="es-ES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r>
              <a:rPr lang="es-ES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Cargar y visualizar imágenes satelitales en herramientas SIG.</a:t>
            </a:r>
            <a:br>
              <a:rPr lang="es-ES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br>
              <a:rPr lang="es-ES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r>
              <a:rPr lang="es-ES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Crear y </a:t>
            </a:r>
            <a:r>
              <a:rPr lang="es-ES" sz="2400" dirty="0" err="1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reproyectar</a:t>
            </a:r>
            <a:r>
              <a:rPr lang="es-ES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el mosaico de terreno a partir de las imágenes individuales obtenidas.</a:t>
            </a:r>
            <a:endParaRPr lang="es-CO" sz="2400" dirty="0">
              <a:solidFill>
                <a:schemeClr val="bg1">
                  <a:lumMod val="25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Graphic 1" descr="Rocket outline">
            <a:extLst>
              <a:ext uri="{FF2B5EF4-FFF2-40B4-BE49-F238E27FC236}">
                <a16:creationId xmlns:a16="http://schemas.microsoft.com/office/drawing/2014/main" id="{43BD3494-9EEE-2F7B-FEF3-89E8690BA3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08771" y="1607286"/>
            <a:ext cx="540000" cy="540000"/>
          </a:xfrm>
          <a:prstGeom prst="rect">
            <a:avLst/>
          </a:prstGeom>
        </p:spPr>
      </p:pic>
      <p:pic>
        <p:nvPicPr>
          <p:cNvPr id="3" name="Graphic 2" descr="Rocket outline">
            <a:extLst>
              <a:ext uri="{FF2B5EF4-FFF2-40B4-BE49-F238E27FC236}">
                <a16:creationId xmlns:a16="http://schemas.microsoft.com/office/drawing/2014/main" id="{67C3D191-70DD-8A70-18C0-501FCA48EB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08771" y="2575262"/>
            <a:ext cx="540000" cy="540000"/>
          </a:xfrm>
          <a:prstGeom prst="rect">
            <a:avLst/>
          </a:prstGeom>
        </p:spPr>
      </p:pic>
      <p:pic>
        <p:nvPicPr>
          <p:cNvPr id="4" name="Graphic 3" descr="Rocket outline">
            <a:extLst>
              <a:ext uri="{FF2B5EF4-FFF2-40B4-BE49-F238E27FC236}">
                <a16:creationId xmlns:a16="http://schemas.microsoft.com/office/drawing/2014/main" id="{2053E19A-82F9-BFAB-9683-BD92519D00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08771" y="3557474"/>
            <a:ext cx="540000" cy="540000"/>
          </a:xfrm>
          <a:prstGeom prst="rect">
            <a:avLst/>
          </a:prstGeom>
        </p:spPr>
      </p:pic>
      <p:pic>
        <p:nvPicPr>
          <p:cNvPr id="5" name="Graphic 4" descr="Rocket outline">
            <a:extLst>
              <a:ext uri="{FF2B5EF4-FFF2-40B4-BE49-F238E27FC236}">
                <a16:creationId xmlns:a16="http://schemas.microsoft.com/office/drawing/2014/main" id="{014A02A8-2823-CD4F-D3FF-4F8C75A374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08771" y="4250907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6680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7520">
        <p:fade/>
      </p:transition>
    </mc:Choice>
    <mc:Fallback>
      <p:transition spd="med" advTm="752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1F1C5F-080A-39E7-EE8E-E3BC1FA08D55}"/>
              </a:ext>
            </a:extLst>
          </p:cNvPr>
          <p:cNvSpPr txBox="1">
            <a:spLocks/>
          </p:cNvSpPr>
          <p:nvPr/>
        </p:nvSpPr>
        <p:spPr>
          <a:xfrm>
            <a:off x="1402276" y="3120286"/>
            <a:ext cx="9387447" cy="617427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3200" b="1" dirty="0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Procedimiento</a:t>
            </a:r>
            <a:r>
              <a:rPr lang="es-ES" sz="3200" dirty="0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general</a:t>
            </a:r>
            <a:endParaRPr lang="en-US" sz="3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57638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8224">
        <p:fade/>
      </p:transition>
    </mc:Choice>
    <mc:Fallback>
      <p:transition spd="med" advTm="8224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>
            <a:extLst>
              <a:ext uri="{FF2B5EF4-FFF2-40B4-BE49-F238E27FC236}">
                <a16:creationId xmlns:a16="http://schemas.microsoft.com/office/drawing/2014/main" id="{A27D5E8D-9945-76BF-9902-32BFD1840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5172" y="815034"/>
            <a:ext cx="8281653" cy="470558"/>
          </a:xfrm>
        </p:spPr>
        <p:txBody>
          <a:bodyPr anchor="t" anchorCtr="0">
            <a:noAutofit/>
          </a:bodyPr>
          <a:lstStyle/>
          <a:p>
            <a:pPr algn="ctr"/>
            <a:r>
              <a:rPr lang="es-CO" sz="2400" b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Especificaciones</a:t>
            </a:r>
            <a:r>
              <a:rPr lang="es-CO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</a:t>
            </a:r>
            <a:r>
              <a:rPr lang="es-CO" sz="2400" b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técnicas</a:t>
            </a:r>
            <a:r>
              <a:rPr lang="es-CO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y modos de captura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DFC474A-24A0-34A8-2AD5-FAE3FA1D93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255" y="1484715"/>
            <a:ext cx="11597489" cy="3888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6759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7958">
        <p:fade/>
      </p:transition>
    </mc:Choice>
    <mc:Fallback>
      <p:transition spd="med" advTm="7958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D79E3831-A262-5346-EE12-25E14B7A0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75292" y="5334001"/>
            <a:ext cx="2627061" cy="1425390"/>
          </a:xfrm>
        </p:spPr>
        <p:txBody>
          <a:bodyPr anchor="t" anchorCtr="0">
            <a:normAutofit/>
          </a:bodyPr>
          <a:lstStyle/>
          <a:p>
            <a:pPr algn="r"/>
            <a:r>
              <a:rPr lang="es-CO" sz="1200" b="0" i="1" dirty="0">
                <a:solidFill>
                  <a:srgbClr val="24292F"/>
                </a:solidFill>
                <a:effectLst/>
                <a:cs typeface="Segoe UI" panose="020B0502040204020203" pitchFamily="34" charset="0"/>
              </a:rPr>
              <a:t>Convenciones generales en diagramas: clases de entidad en azul, </a:t>
            </a:r>
            <a:r>
              <a:rPr lang="es-CO" sz="1200" b="0" i="1" dirty="0" err="1">
                <a:solidFill>
                  <a:srgbClr val="24292F"/>
                </a:solidFill>
                <a:effectLst/>
                <a:cs typeface="Segoe UI" panose="020B0502040204020203" pitchFamily="34" charset="0"/>
              </a:rPr>
              <a:t>datasets</a:t>
            </a:r>
            <a:r>
              <a:rPr lang="es-CO" sz="1200" b="0" i="1" dirty="0">
                <a:solidFill>
                  <a:srgbClr val="24292F"/>
                </a:solidFill>
                <a:effectLst/>
                <a:cs typeface="Segoe UI" panose="020B0502040204020203" pitchFamily="34" charset="0"/>
              </a:rPr>
              <a:t> en gris oscuro, grillas en color verde, geo-procesos en rojo, procesos automáticos o semiautomáticos en guiones rojos y procesos manuales en amarillo. Líneas conectoras con guiones corresponden a procedimientos opcionales.</a:t>
            </a:r>
            <a:endParaRPr lang="es-CO" sz="2000" b="1" i="1" dirty="0">
              <a:solidFill>
                <a:schemeClr val="bg1">
                  <a:lumMod val="25000"/>
                </a:schemeClr>
              </a:solidFill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A677D5A3-9C2E-F448-4706-C409CEA2D8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37585" y="79494"/>
            <a:ext cx="7577196" cy="6679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711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7413">
        <p:fade/>
      </p:transition>
    </mc:Choice>
    <mc:Fallback>
      <p:transition spd="med" advTm="7413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B8EDD5D-794C-4646-FA96-F022FDEB8D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909" y="1739007"/>
            <a:ext cx="11276182" cy="3756503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8D576EC1-CCDD-5DDD-D185-49769D55D6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06841" y="1055290"/>
            <a:ext cx="6978317" cy="468711"/>
          </a:xfrm>
        </p:spPr>
        <p:txBody>
          <a:bodyPr anchor="t" anchorCtr="0">
            <a:noAutofit/>
          </a:bodyPr>
          <a:lstStyle/>
          <a:p>
            <a:pPr algn="ctr"/>
            <a:r>
              <a:rPr lang="es-CO" sz="2400" b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Métodos</a:t>
            </a:r>
            <a:r>
              <a:rPr lang="es-CO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de delimitación </a:t>
            </a:r>
            <a:r>
              <a:rPr lang="es-CO" sz="2400" b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para</a:t>
            </a:r>
            <a:r>
              <a:rPr lang="es-CO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</a:t>
            </a:r>
            <a:r>
              <a:rPr lang="es-CO" sz="2400" b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descarga</a:t>
            </a:r>
          </a:p>
        </p:txBody>
      </p:sp>
    </p:spTree>
    <p:extLst>
      <p:ext uri="{BB962C8B-B14F-4D97-AF65-F5344CB8AC3E}">
        <p14:creationId xmlns:p14="http://schemas.microsoft.com/office/powerpoint/2010/main" val="8657495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9736">
        <p:fade/>
      </p:transition>
    </mc:Choice>
    <mc:Fallback>
      <p:transition spd="med" advTm="9736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.LTWB">
            <a:extLst>
              <a:ext uri="{FF2B5EF4-FFF2-40B4-BE49-F238E27FC236}">
                <a16:creationId xmlns:a16="http://schemas.microsoft.com/office/drawing/2014/main" id="{95266C53-6D78-55FB-75CB-40104554BB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60"/>
          <a:stretch/>
        </p:blipFill>
        <p:spPr bwMode="auto">
          <a:xfrm>
            <a:off x="0" y="0"/>
            <a:ext cx="121920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78863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8141">
        <p:fade/>
      </p:transition>
    </mc:Choice>
    <mc:Fallback>
      <p:transition spd="med" advTm="8141">
        <p:fade/>
      </p:transition>
    </mc:Fallback>
  </mc:AlternateContent>
</p:sld>
</file>

<file path=ppt/theme/theme1.xml><?xml version="1.0" encoding="utf-8"?>
<a:theme xmlns:a="http://schemas.openxmlformats.org/drawingml/2006/main" name="Tema de R.TeachingResearchGuide">
  <a:themeElements>
    <a:clrScheme name="R.TeachingResearchGuide">
      <a:dk1>
        <a:sysClr val="windowText" lastClr="000000"/>
      </a:dk1>
      <a:lt1>
        <a:srgbClr val="F8F8F8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990000"/>
      </a:hlink>
      <a:folHlink>
        <a:srgbClr val="919191"/>
      </a:folHlink>
    </a:clrScheme>
    <a:fontScheme name="R.TeachingResearchGuide">
      <a:majorFont>
        <a:latin typeface="Segoe UI Light"/>
        <a:ea typeface=""/>
        <a:cs typeface=""/>
      </a:majorFont>
      <a:minorFont>
        <a:latin typeface="Segoe UI Light"/>
        <a:ea typeface=""/>
        <a:cs typeface="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lantilla" id="{5A35A6FC-B87C-4B67-9B88-2A7DF7702ABE}" vid="{05B25DEA-0386-406F-A99F-5BE9D4B84DC6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ambria-Calibri">
      <a:majorFont>
        <a:latin typeface="Cambria" panose="02040503050406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9TopShadow">
      <a:fillStyleLst>
        <a:solidFill>
          <a:schemeClr val="phClr"/>
        </a:solidFill>
        <a:gradFill rotWithShape="1">
          <a:gsLst>
            <a:gs pos="0">
              <a:schemeClr val="phClr">
                <a:tint val="10000"/>
                <a:satMod val="300000"/>
              </a:schemeClr>
            </a:gs>
            <a:gs pos="34000">
              <a:schemeClr val="phClr">
                <a:tint val="13500"/>
                <a:satMod val="250000"/>
              </a:schemeClr>
            </a:gs>
            <a:gs pos="100000">
              <a:schemeClr val="phClr">
                <a:tint val="60000"/>
                <a:satMod val="200000"/>
              </a:schemeClr>
            </a:gs>
          </a:gsLst>
          <a:path path="circle">
            <a:fillToRect l="50000" t="155000" r="50000" b="-55000"/>
          </a:path>
        </a:gradFill>
        <a:gradFill rotWithShape="1">
          <a:gsLst>
            <a:gs pos="0">
              <a:schemeClr val="phClr">
                <a:tint val="60000"/>
                <a:satMod val="160000"/>
              </a:schemeClr>
            </a:gs>
            <a:gs pos="46000">
              <a:schemeClr val="phClr">
                <a:tint val="86000"/>
                <a:satMod val="160000"/>
              </a:schemeClr>
            </a:gs>
            <a:gs pos="100000">
              <a:schemeClr val="phClr">
                <a:shade val="40000"/>
                <a:satMod val="160000"/>
              </a:schemeClr>
            </a:gs>
          </a:gsLst>
          <a:path path="circle">
            <a:fillToRect l="50000" t="155000" r="50000" b="-55000"/>
          </a:path>
        </a:gradFill>
      </a:fillStyleLst>
      <a:lnStyleLst>
        <a:ln w="9525" cap="flat" cmpd="sng" algn="ctr">
          <a:solidFill>
            <a:schemeClr val="phClr">
              <a:satMod val="12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147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53975" dist="41275" dir="14700000" algn="t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3600000"/>
            </a:lightRig>
          </a:scene3d>
          <a:sp3d prstMaterial="plastic">
            <a:bevelT w="127000" h="382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ambria-Calibri">
      <a:majorFont>
        <a:latin typeface="Cambria" panose="02040503050406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9TopShadow">
      <a:fillStyleLst>
        <a:solidFill>
          <a:schemeClr val="phClr"/>
        </a:solidFill>
        <a:gradFill rotWithShape="1">
          <a:gsLst>
            <a:gs pos="0">
              <a:schemeClr val="phClr">
                <a:tint val="10000"/>
                <a:satMod val="300000"/>
              </a:schemeClr>
            </a:gs>
            <a:gs pos="34000">
              <a:schemeClr val="phClr">
                <a:tint val="13500"/>
                <a:satMod val="250000"/>
              </a:schemeClr>
            </a:gs>
            <a:gs pos="100000">
              <a:schemeClr val="phClr">
                <a:tint val="60000"/>
                <a:satMod val="200000"/>
              </a:schemeClr>
            </a:gs>
          </a:gsLst>
          <a:path path="circle">
            <a:fillToRect l="50000" t="155000" r="50000" b="-55000"/>
          </a:path>
        </a:gradFill>
        <a:gradFill rotWithShape="1">
          <a:gsLst>
            <a:gs pos="0">
              <a:schemeClr val="phClr">
                <a:tint val="60000"/>
                <a:satMod val="160000"/>
              </a:schemeClr>
            </a:gs>
            <a:gs pos="46000">
              <a:schemeClr val="phClr">
                <a:tint val="86000"/>
                <a:satMod val="160000"/>
              </a:schemeClr>
            </a:gs>
            <a:gs pos="100000">
              <a:schemeClr val="phClr">
                <a:shade val="40000"/>
                <a:satMod val="160000"/>
              </a:schemeClr>
            </a:gs>
          </a:gsLst>
          <a:path path="circle">
            <a:fillToRect l="50000" t="155000" r="50000" b="-55000"/>
          </a:path>
        </a:gradFill>
      </a:fillStyleLst>
      <a:lnStyleLst>
        <a:ln w="9525" cap="flat" cmpd="sng" algn="ctr">
          <a:solidFill>
            <a:schemeClr val="phClr">
              <a:satMod val="12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147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53975" dist="41275" dir="14700000" algn="t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3600000"/>
            </a:lightRig>
          </a:scene3d>
          <a:sp3d prstMaterial="plastic">
            <a:bevelT w="127000" h="382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NotebookType xmlns="bf3e1746-bde1-4d6e-9c3f-7182572f7502" xsi:nil="true"/>
    <CultureName xmlns="bf3e1746-bde1-4d6e-9c3f-7182572f7502" xsi:nil="true"/>
    <Students xmlns="bf3e1746-bde1-4d6e-9c3f-7182572f7502">
      <UserInfo>
        <DisplayName/>
        <AccountId xsi:nil="true"/>
        <AccountType/>
      </UserInfo>
    </Students>
    <Distribution_Groups xmlns="bf3e1746-bde1-4d6e-9c3f-7182572f7502" xsi:nil="true"/>
    <FolderType xmlns="bf3e1746-bde1-4d6e-9c3f-7182572f7502" xsi:nil="true"/>
    <Student_Groups xmlns="bf3e1746-bde1-4d6e-9c3f-7182572f7502">
      <UserInfo>
        <DisplayName/>
        <AccountId xsi:nil="true"/>
        <AccountType/>
      </UserInfo>
    </Student_Groups>
    <Self_Registration_Enabled xmlns="bf3e1746-bde1-4d6e-9c3f-7182572f7502" xsi:nil="true"/>
    <TeamsChannelId xmlns="bf3e1746-bde1-4d6e-9c3f-7182572f7502" xsi:nil="true"/>
    <IsNotebookLocked xmlns="bf3e1746-bde1-4d6e-9c3f-7182572f7502" xsi:nil="true"/>
    <DefaultSectionNames xmlns="bf3e1746-bde1-4d6e-9c3f-7182572f7502" xsi:nil="true"/>
    <Is_Collaboration_Space_Locked xmlns="bf3e1746-bde1-4d6e-9c3f-7182572f7502" xsi:nil="true"/>
    <Invited_Teachers xmlns="bf3e1746-bde1-4d6e-9c3f-7182572f7502" xsi:nil="true"/>
    <Math_Settings xmlns="bf3e1746-bde1-4d6e-9c3f-7182572f7502" xsi:nil="true"/>
    <Templates xmlns="bf3e1746-bde1-4d6e-9c3f-7182572f7502" xsi:nil="true"/>
    <Has_Teacher_Only_SectionGroup xmlns="bf3e1746-bde1-4d6e-9c3f-7182572f7502" xsi:nil="true"/>
    <AppVersion xmlns="bf3e1746-bde1-4d6e-9c3f-7182572f7502" xsi:nil="true"/>
    <Invited_Students xmlns="bf3e1746-bde1-4d6e-9c3f-7182572f7502" xsi:nil="true"/>
    <Owner xmlns="bf3e1746-bde1-4d6e-9c3f-7182572f7502">
      <UserInfo>
        <DisplayName/>
        <AccountId xsi:nil="true"/>
        <AccountType/>
      </UserInfo>
    </Owner>
    <Teachers xmlns="bf3e1746-bde1-4d6e-9c3f-7182572f7502">
      <UserInfo>
        <DisplayName/>
        <AccountId xsi:nil="true"/>
        <AccountType/>
      </UserInfo>
    </Teachers>
    <LMS_Mappings xmlns="bf3e1746-bde1-4d6e-9c3f-7182572f7502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089011499791B4EB69D0A56FFA67F2B" ma:contentTypeVersion="30" ma:contentTypeDescription="Create a new document." ma:contentTypeScope="" ma:versionID="f76dc847e91b26043a9f85409c9c8da8">
  <xsd:schema xmlns:xsd="http://www.w3.org/2001/XMLSchema" xmlns:xs="http://www.w3.org/2001/XMLSchema" xmlns:p="http://schemas.microsoft.com/office/2006/metadata/properties" xmlns:ns3="bf3e1746-bde1-4d6e-9c3f-7182572f7502" xmlns:ns4="14224164-2045-4b51-92bb-313d0f626d83" targetNamespace="http://schemas.microsoft.com/office/2006/metadata/properties" ma:root="true" ma:fieldsID="e77e75136ac7a83ebab10a30c2d6fe6c" ns3:_="" ns4:_="">
    <xsd:import namespace="bf3e1746-bde1-4d6e-9c3f-7182572f7502"/>
    <xsd:import namespace="14224164-2045-4b51-92bb-313d0f626d83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NotebookType" minOccurs="0"/>
                <xsd:element ref="ns3:FolderType" minOccurs="0"/>
                <xsd:element ref="ns3:CultureName" minOccurs="0"/>
                <xsd:element ref="ns3:AppVersion" minOccurs="0"/>
                <xsd:element ref="ns3:TeamsChannelId" minOccurs="0"/>
                <xsd:element ref="ns3:Owner" minOccurs="0"/>
                <xsd:element ref="ns3:Math_Settings" minOccurs="0"/>
                <xsd:element ref="ns3:DefaultSectionNames" minOccurs="0"/>
                <xsd:element ref="ns3:Templates" minOccurs="0"/>
                <xsd:element ref="ns3:Teachers" minOccurs="0"/>
                <xsd:element ref="ns3:Students" minOccurs="0"/>
                <xsd:element ref="ns3:Student_Groups" minOccurs="0"/>
                <xsd:element ref="ns3:Distribution_Groups" minOccurs="0"/>
                <xsd:element ref="ns3:LMS_Mappings" minOccurs="0"/>
                <xsd:element ref="ns3:Invited_Teachers" minOccurs="0"/>
                <xsd:element ref="ns3:Invited_Students" minOccurs="0"/>
                <xsd:element ref="ns3:Self_Registration_Enabled" minOccurs="0"/>
                <xsd:element ref="ns3:Has_Teacher_Only_SectionGroup" minOccurs="0"/>
                <xsd:element ref="ns3:Is_Collaboration_Space_Locked" minOccurs="0"/>
                <xsd:element ref="ns3:IsNotebookLocked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f3e1746-bde1-4d6e-9c3f-7182572f750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NotebookType" ma:index="10" nillable="true" ma:displayName="Notebook Type" ma:internalName="NotebookType">
      <xsd:simpleType>
        <xsd:restriction base="dms:Text"/>
      </xsd:simpleType>
    </xsd:element>
    <xsd:element name="FolderType" ma:index="11" nillable="true" ma:displayName="Folder Type" ma:internalName="FolderType">
      <xsd:simpleType>
        <xsd:restriction base="dms:Text"/>
      </xsd:simpleType>
    </xsd:element>
    <xsd:element name="CultureName" ma:index="12" nillable="true" ma:displayName="Culture Name" ma:internalName="CultureName">
      <xsd:simpleType>
        <xsd:restriction base="dms:Text"/>
      </xsd:simpleType>
    </xsd:element>
    <xsd:element name="AppVersion" ma:index="13" nillable="true" ma:displayName="App Version" ma:internalName="AppVersion">
      <xsd:simpleType>
        <xsd:restriction base="dms:Text"/>
      </xsd:simpleType>
    </xsd:element>
    <xsd:element name="TeamsChannelId" ma:index="14" nillable="true" ma:displayName="Teams Channel Id" ma:internalName="TeamsChannelId">
      <xsd:simpleType>
        <xsd:restriction base="dms:Text"/>
      </xsd:simpleType>
    </xsd:element>
    <xsd:element name="Owner" ma:index="15" nillable="true" ma:displayName="Owner" ma:internalName="Owner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Math_Settings" ma:index="16" nillable="true" ma:displayName="Math Settings" ma:internalName="Math_Settings">
      <xsd:simpleType>
        <xsd:restriction base="dms:Text"/>
      </xsd:simpleType>
    </xsd:element>
    <xsd:element name="DefaultSectionNames" ma:index="17" nillable="true" ma:displayName="Default Section Names" ma:internalName="DefaultSectionNames">
      <xsd:simpleType>
        <xsd:restriction base="dms:Note">
          <xsd:maxLength value="255"/>
        </xsd:restriction>
      </xsd:simpleType>
    </xsd:element>
    <xsd:element name="Templates" ma:index="18" nillable="true" ma:displayName="Templates" ma:internalName="Templates">
      <xsd:simpleType>
        <xsd:restriction base="dms:Note">
          <xsd:maxLength value="255"/>
        </xsd:restriction>
      </xsd:simpleType>
    </xsd:element>
    <xsd:element name="Teachers" ma:index="19" nillable="true" ma:displayName="Teachers" ma:internalName="Teacher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tudents" ma:index="20" nillable="true" ma:displayName="Students" ma:internalName="Student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tudent_Groups" ma:index="21" nillable="true" ma:displayName="Student Groups" ma:internalName="Student_Group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Distribution_Groups" ma:index="22" nillable="true" ma:displayName="Distribution Groups" ma:internalName="Distribution_Groups">
      <xsd:simpleType>
        <xsd:restriction base="dms:Note">
          <xsd:maxLength value="255"/>
        </xsd:restriction>
      </xsd:simpleType>
    </xsd:element>
    <xsd:element name="LMS_Mappings" ma:index="23" nillable="true" ma:displayName="LMS Mappings" ma:internalName="LMS_Mappings">
      <xsd:simpleType>
        <xsd:restriction base="dms:Note">
          <xsd:maxLength value="255"/>
        </xsd:restriction>
      </xsd:simpleType>
    </xsd:element>
    <xsd:element name="Invited_Teachers" ma:index="24" nillable="true" ma:displayName="Invited Teachers" ma:internalName="Invited_Teachers">
      <xsd:simpleType>
        <xsd:restriction base="dms:Note">
          <xsd:maxLength value="255"/>
        </xsd:restriction>
      </xsd:simpleType>
    </xsd:element>
    <xsd:element name="Invited_Students" ma:index="25" nillable="true" ma:displayName="Invited Students" ma:internalName="Invited_Students">
      <xsd:simpleType>
        <xsd:restriction base="dms:Note">
          <xsd:maxLength value="255"/>
        </xsd:restriction>
      </xsd:simpleType>
    </xsd:element>
    <xsd:element name="Self_Registration_Enabled" ma:index="26" nillable="true" ma:displayName="Self Registration Enabled" ma:internalName="Self_Registration_Enabled">
      <xsd:simpleType>
        <xsd:restriction base="dms:Boolean"/>
      </xsd:simpleType>
    </xsd:element>
    <xsd:element name="Has_Teacher_Only_SectionGroup" ma:index="27" nillable="true" ma:displayName="Has Teacher Only SectionGroup" ma:internalName="Has_Teacher_Only_SectionGroup">
      <xsd:simpleType>
        <xsd:restriction base="dms:Boolean"/>
      </xsd:simpleType>
    </xsd:element>
    <xsd:element name="Is_Collaboration_Space_Locked" ma:index="28" nillable="true" ma:displayName="Is Collaboration Space Locked" ma:internalName="Is_Collaboration_Space_Locked">
      <xsd:simpleType>
        <xsd:restriction base="dms:Boolean"/>
      </xsd:simpleType>
    </xsd:element>
    <xsd:element name="IsNotebookLocked" ma:index="29" nillable="true" ma:displayName="Is Notebook Locked" ma:internalName="IsNotebookLocked">
      <xsd:simpleType>
        <xsd:restriction base="dms:Boolean"/>
      </xsd:simpleType>
    </xsd:element>
    <xsd:element name="MediaServiceAutoTags" ma:index="33" nillable="true" ma:displayName="Tags" ma:internalName="MediaServiceAutoTags" ma:readOnly="true">
      <xsd:simpleType>
        <xsd:restriction base="dms:Text"/>
      </xsd:simpleType>
    </xsd:element>
    <xsd:element name="MediaServiceOCR" ma:index="3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3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3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37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4224164-2045-4b51-92bb-313d0f626d83" elementFormDefault="qualified">
    <xsd:import namespace="http://schemas.microsoft.com/office/2006/documentManagement/types"/>
    <xsd:import namespace="http://schemas.microsoft.com/office/infopath/2007/PartnerControls"/>
    <xsd:element name="SharedWithUsers" ma:index="3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3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3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EDD01B8-816B-49B7-8C81-03AB51D87C54}">
  <ds:schemaRefs>
    <ds:schemaRef ds:uri="http://schemas.microsoft.com/office/2006/metadata/properties"/>
    <ds:schemaRef ds:uri="http://purl.org/dc/dcmitype/"/>
    <ds:schemaRef ds:uri="14224164-2045-4b51-92bb-313d0f626d83"/>
    <ds:schemaRef ds:uri="http://purl.org/dc/terms/"/>
    <ds:schemaRef ds:uri="http://www.w3.org/XML/1998/namespace"/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http://schemas.openxmlformats.org/package/2006/metadata/core-properties"/>
    <ds:schemaRef ds:uri="bf3e1746-bde1-4d6e-9c3f-7182572f7502"/>
  </ds:schemaRefs>
</ds:datastoreItem>
</file>

<file path=customXml/itemProps2.xml><?xml version="1.0" encoding="utf-8"?>
<ds:datastoreItem xmlns:ds="http://schemas.openxmlformats.org/officeDocument/2006/customXml" ds:itemID="{B024FD56-CE1B-42FC-9E83-BFBF160724C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129B439-51BE-4A7D-9272-FBD057297E6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f3e1746-bde1-4d6e-9c3f-7182572f7502"/>
    <ds:schemaRef ds:uri="14224164-2045-4b51-92bb-313d0f626d8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Plantilla_PPTX_Videos</Template>
  <TotalTime>1649</TotalTime>
  <Words>366</Words>
  <Application>Microsoft Office PowerPoint</Application>
  <PresentationFormat>Widescreen</PresentationFormat>
  <Paragraphs>34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Segoe UI</vt:lpstr>
      <vt:lpstr>Segoe UI Light</vt:lpstr>
      <vt:lpstr>Tema de R.TeachingResearchGuide</vt:lpstr>
      <vt:lpstr>Descarga y procesamiento de modelo digital de elevación - DEM - ALOS PALSAR (12.5 m)</vt:lpstr>
      <vt:lpstr>ALOS Phased Array type L-band Synthetic Aperture Radar, es uno de los instrumentos de observación avanzada de la superficie terrestre, que permite entre otros, obtener un modelo digital de la tierra en alta resolución.</vt:lpstr>
      <vt:lpstr>PowerPoint Presentation</vt:lpstr>
      <vt:lpstr>Descargar manualmente imágenes de terreno para la zona de estudio.  Descargar masivamente imágenes desde la consola Cygwin a través del script downloadALOS.sh.  Cargar y visualizar imágenes satelitales en herramientas SIG.  Crear y reproyectar el mosaico de terreno a partir de las imágenes individuales obtenidas.</vt:lpstr>
      <vt:lpstr>PowerPoint Presentation</vt:lpstr>
      <vt:lpstr>Especificaciones técnicas y modos de captura</vt:lpstr>
      <vt:lpstr>Convenciones generales en diagramas: clases de entidad en azul, datasets en gris oscuro, grillas en color verde, geo-procesos en rojo, procesos automáticos o semiautomáticos en guiones rojos y procesos manuales en amarillo. Líneas conectoras con guiones corresponden a procedimientos opcionales.</vt:lpstr>
      <vt:lpstr>Métodos de delimitación para descarga</vt:lpstr>
      <vt:lpstr>PowerPoint Presentation</vt:lpstr>
      <vt:lpstr>PowerPoint Presentation</vt:lpstr>
      <vt:lpstr>PowerPoint Presentation</vt:lpstr>
      <vt:lpstr>Secuencias: ALPSRP27381, ALPSRP27308, ALPSRP27133, ALPSRP26885  Rango de fechas:  entre el 10 de febrero y el 22 de marzo de 2011  Se obtienen 38 imágenes coincidentes sobre el polígono de la zona de estudio, 23 dentro del rango de fechas indicado, de las cuales 18 corresponden a imágenes únicas.</vt:lpstr>
      <vt:lpstr>PowerPoint Presentation</vt:lpstr>
      <vt:lpstr>PowerPoint Presentation</vt:lpstr>
      <vt:lpstr>PowerPoint Presentation</vt:lpstr>
      <vt:lpstr>PowerPoint Presentation</vt:lpstr>
      <vt:lpstr>En la guía de clase, se encuentran listadas las actividades adicionales que los estudiantes deben desarrollar y documentar para complementar los conocimientos y alcances definidos en este curso. </vt:lpstr>
      <vt:lpstr>Para completar la descarga y procesamiento del modelo digital de elevación ALOS PALSAR, consulta la guía de clase detallada de esta actividad. Si necesitas ayuda, da clic en el enlace Ayuda o Colabora, que se encuentra en el enlace adjunto de la descripción.</vt:lpstr>
      <vt:lpstr>github.com/rcfdtools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JUAN DAVID RODRIGUEZ ACEVEDO</dc:creator>
  <cp:lastModifiedBy>WILLIAM RICARDO AGUILAR PIÑA</cp:lastModifiedBy>
  <cp:revision>99</cp:revision>
  <dcterms:created xsi:type="dcterms:W3CDTF">2022-08-04T19:07:18Z</dcterms:created>
  <dcterms:modified xsi:type="dcterms:W3CDTF">2023-01-28T15:15:24Z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0x010100C089011499791B4EB69D0A56FFA67F2B</vt:lpwstr>
  </property>
  <property fmtid="{D5CDD505-2E9C-101B-9397-08002B2CF9AE}" pid="3" name="Order">
    <vt:r8>74062900</vt:r8>
  </property>
  <property fmtid="{D5CDD505-2E9C-101B-9397-08002B2CF9AE}" pid="4" name="HiddenCategoryTags">
    <vt:lpwstr/>
  </property>
  <property fmtid="{D5CDD505-2E9C-101B-9397-08002B2CF9AE}" pid="5" name="InternalTags">
    <vt:lpwstr/>
  </property>
  <property fmtid="{D5CDD505-2E9C-101B-9397-08002B2CF9AE}" pid="6" name="FeatureTags">
    <vt:lpwstr/>
  </property>
  <property fmtid="{D5CDD505-2E9C-101B-9397-08002B2CF9AE}" pid="7" name="LocalizationTags">
    <vt:lpwstr/>
  </property>
  <property fmtid="{D5CDD505-2E9C-101B-9397-08002B2CF9AE}" pid="8" name="CategoryTags">
    <vt:lpwstr/>
  </property>
  <property fmtid="{D5CDD505-2E9C-101B-9397-08002B2CF9AE}" pid="9" name="Applications">
    <vt:lpwstr/>
  </property>
  <property fmtid="{D5CDD505-2E9C-101B-9397-08002B2CF9AE}" pid="10" name="CampaignTags">
    <vt:lpwstr/>
  </property>
  <property fmtid="{D5CDD505-2E9C-101B-9397-08002B2CF9AE}" pid="11" name="ScenarioTags">
    <vt:lpwstr/>
  </property>
</Properties>
</file>